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31" r:id="rId2"/>
  </p:sldMasterIdLst>
  <p:notesMasterIdLst>
    <p:notesMasterId r:id="rId11"/>
  </p:notesMasterIdLst>
  <p:handoutMasterIdLst>
    <p:handoutMasterId r:id="rId12"/>
  </p:handoutMasterIdLst>
  <p:sldIdLst>
    <p:sldId id="257" r:id="rId3"/>
    <p:sldId id="307" r:id="rId4"/>
    <p:sldId id="308" r:id="rId5"/>
    <p:sldId id="320" r:id="rId6"/>
    <p:sldId id="321" r:id="rId7"/>
    <p:sldId id="313" r:id="rId8"/>
    <p:sldId id="314" r:id="rId9"/>
    <p:sldId id="322" r:id="rId1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 McNamara" initials="D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7" autoAdjust="0"/>
    <p:restoredTop sz="94660"/>
  </p:normalViewPr>
  <p:slideViewPr>
    <p:cSldViewPr>
      <p:cViewPr varScale="1">
        <p:scale>
          <a:sx n="74" d="100"/>
          <a:sy n="74" d="100"/>
        </p:scale>
        <p:origin x="178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9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3C0C7D05-3AC5-4FD9-980B-DF50C16BCF3D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6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AA944EDB-64BB-48A6-8E29-C53419F495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527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5138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49B1BC-4088-4A99-B4DF-612AA00B1ED8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8" tIns="45719" rIns="91438" bIns="4571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6427"/>
            <a:ext cx="5608320" cy="4183063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6"/>
            <a:ext cx="3037840" cy="46513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676"/>
            <a:ext cx="3037840" cy="465138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A37596-2F38-40F9-A97C-85A8C58253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615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0C164A-6BD3-42EA-9458-1ACBF4CF7B89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026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2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9472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3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1201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4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2709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5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8152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6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18608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7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1618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8" tIns="45719" rIns="91438" bIns="4571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8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9380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9BFAE-83D2-4797-B202-98CD23D2E321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84F70E-5089-4F04-971C-0AD295B574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B049A-460C-4D0E-A8E7-7DB1493F61AE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8A245-F378-4DEE-9212-58DBC87F30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5DFCB9-7267-4D34-835B-30E4116EB83D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8DC60-A1F4-43A7-8085-D503AA201ED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10C418-44B4-47E8-9C6A-94FD2C18E635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638C4-8677-41C1-8BD0-6D14623E949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60F90F-E840-4ED3-B76B-4ABFCB33F87A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9CA7B-014D-44C6-82CF-9238C9B801E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618D95-3A17-47AC-B3D9-1FAF0408BC3A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40422-2F64-4D3E-A191-DFDDDAE460F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959D37-D750-4E32-A82C-362D1C12150E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A01AD0-A136-4BFF-A9C4-972E3FB3877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60EF1-2C67-4C2A-942E-6DC24938EFA9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7B4F3-136D-4449-9171-3ADE689AF3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8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7ABE7-BA1F-4F8E-8A57-C65B8DE99E08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E8E7C-6133-447D-BD58-9D33E62760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7226D-F93F-45AB-ACE4-C00289EF290D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FBAF8-81C2-45D5-98B1-D67C2A7C47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96BA0A-BCD9-409A-B74E-2C76C2E693F1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AF38C-DB19-4EDC-ABC3-2539903554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8F546F-D3C2-4BBF-9B71-B6C9CF1E3FFF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02FD6-AFA7-408B-B1B1-1E45315EC6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5B90DD-0FCB-43DC-B932-44C4887CA0B8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4E0AD8-4AD1-4AAF-80BB-3C2D5BE6417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49576C-268D-476B-8282-4EFCEC3DA49B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1EB14-FFB2-4167-BA84-B20209037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1120F3-50CA-4725-BE21-8C63E3E3C4D3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422A57-66A7-42AB-B67A-8C6D165CE81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2F1EF8-B85D-41F1-892E-EDB770E4E6D2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46050" y="6208713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02030CD-2A86-468B-ADA5-80134B531A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0D29241-E0C3-4D4C-A26A-6146B134CE7A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3666D1D-DC91-4487-A45E-50BAED05E38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8" name="Group 6"/>
          <p:cNvGrpSpPr>
            <a:grpSpLocks/>
          </p:cNvGrpSpPr>
          <p:nvPr userDrawn="1"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17" name="Group 15"/>
          <p:cNvGrpSpPr>
            <a:grpSpLocks/>
          </p:cNvGrpSpPr>
          <p:nvPr userDrawn="1"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 idx="4294967295"/>
          </p:nvPr>
        </p:nvSpPr>
        <p:spPr>
          <a:xfrm>
            <a:off x="457200" y="2743200"/>
            <a:ext cx="7772400" cy="1143000"/>
          </a:xfrm>
        </p:spPr>
        <p:txBody>
          <a:bodyPr bIns="91440" anchor="b">
            <a:normAutofit fontScale="90000"/>
          </a:bodyPr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Working with Data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Part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Exploring Data Two Variables at a Time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6200" y="1600200"/>
            <a:ext cx="90678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900" dirty="0" smtClean="0"/>
              <a:t>In this section, we will explore two variables at a time using </a:t>
            </a:r>
            <a:r>
              <a:rPr lang="en-US" sz="2900" dirty="0" smtClean="0"/>
              <a:t>Tabulate and </a:t>
            </a:r>
            <a:r>
              <a:rPr lang="en-US" sz="2900" dirty="0" smtClean="0"/>
              <a:t>Fit Y by X.</a:t>
            </a:r>
          </a:p>
          <a:p>
            <a:pPr eaLnBrk="1" hangingPunct="1"/>
            <a:r>
              <a:rPr lang="en-US" sz="2900" dirty="0" smtClean="0"/>
              <a:t>From the data table window, select Analyze &gt; Tabulate.</a:t>
            </a:r>
          </a:p>
          <a:p>
            <a:pPr eaLnBrk="1" hangingPunct="1"/>
            <a:r>
              <a:rPr lang="en-US" sz="2900" dirty="0" smtClean="0"/>
              <a:t>For those familiar with Pivot Tables in Excel, the Tabulate tool produces similar information.</a:t>
            </a:r>
          </a:p>
          <a:p>
            <a:pPr eaLnBrk="1" hangingPunct="1"/>
            <a:r>
              <a:rPr lang="en-US" sz="2900" dirty="0" smtClean="0"/>
              <a:t>Drag variables from the column list to the drop zones for columns and rows and then drag and drop the desired statistics into the resulting cells zone. </a:t>
            </a:r>
          </a:p>
          <a:p>
            <a:pPr eaLnBrk="1" hangingPunct="1"/>
            <a:r>
              <a:rPr lang="en-US" sz="2900" dirty="0" smtClean="0"/>
              <a:t>When finished click Done.</a:t>
            </a:r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Exploring Data Two Variables at a Time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81000" y="1524000"/>
            <a:ext cx="8458200" cy="4495800"/>
          </a:xfrm>
        </p:spPr>
        <p:txBody>
          <a:bodyPr>
            <a:noAutofit/>
          </a:bodyPr>
          <a:lstStyle/>
          <a:p>
            <a:r>
              <a:rPr lang="en-US" sz="3000" dirty="0" smtClean="0"/>
              <a:t>Note that we cannot </a:t>
            </a:r>
            <a:r>
              <a:rPr lang="en-US" sz="3000" dirty="0"/>
              <a:t>compute statistics like mean, standard deviation, etc. if </a:t>
            </a:r>
            <a:r>
              <a:rPr lang="en-US" sz="3000" dirty="0" smtClean="0"/>
              <a:t>the </a:t>
            </a:r>
            <a:r>
              <a:rPr lang="en-US" sz="3000" dirty="0"/>
              <a:t>variables in the rows and columns are </a:t>
            </a:r>
            <a:r>
              <a:rPr lang="en-US" sz="3000" dirty="0" smtClean="0"/>
              <a:t>both nominal or both continuous</a:t>
            </a:r>
            <a:r>
              <a:rPr lang="en-US" sz="3000" dirty="0" smtClean="0"/>
              <a:t>.</a:t>
            </a:r>
          </a:p>
          <a:p>
            <a:r>
              <a:rPr lang="en-US" sz="3000" dirty="0" smtClean="0"/>
              <a:t>We can create a table with BAD in the columns and REASON and JOB in the rows.</a:t>
            </a:r>
          </a:p>
          <a:p>
            <a:r>
              <a:rPr lang="en-US" sz="3000" dirty="0" smtClean="0"/>
              <a:t>Use Analyze &gt; Tabulate to create this table.</a:t>
            </a:r>
          </a:p>
          <a:p>
            <a:pPr lvl="1"/>
            <a:r>
              <a:rPr lang="en-US" sz="2800" dirty="0" smtClean="0"/>
              <a:t>Drag and drop BAD to the Drop zone for columns. </a:t>
            </a:r>
          </a:p>
          <a:p>
            <a:pPr lvl="1"/>
            <a:r>
              <a:rPr lang="en-US" sz="2800" dirty="0" smtClean="0"/>
              <a:t>Drag and drop REASON to the Drop zone for rows (directly to the left of 4771).</a:t>
            </a:r>
            <a:endParaRPr lang="en-US" sz="3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89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Exploring Data Two Variables at a Time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81000" y="1524000"/>
            <a:ext cx="8458200" cy="4495800"/>
          </a:xfrm>
        </p:spPr>
        <p:txBody>
          <a:bodyPr>
            <a:noAutofit/>
          </a:bodyPr>
          <a:lstStyle/>
          <a:p>
            <a:r>
              <a:rPr lang="en-US" sz="3000" dirty="0" smtClean="0"/>
              <a:t>Use Analyze &gt; Tabulate to create this table.</a:t>
            </a:r>
          </a:p>
          <a:p>
            <a:pPr lvl="1"/>
            <a:r>
              <a:rPr lang="en-US" sz="2800" dirty="0" smtClean="0"/>
              <a:t>Next drag and drop JOB to the location directly below </a:t>
            </a:r>
            <a:r>
              <a:rPr lang="en-US" sz="2800" dirty="0" err="1" smtClean="0"/>
              <a:t>HomeImp</a:t>
            </a:r>
            <a:r>
              <a:rPr lang="en-US" sz="2800" dirty="0" smtClean="0"/>
              <a:t>. </a:t>
            </a:r>
          </a:p>
          <a:p>
            <a:pPr lvl="1"/>
            <a:r>
              <a:rPr lang="en-US" sz="2800" dirty="0" smtClean="0"/>
              <a:t>When you do this correctly, a blue box will appear and that is where to drop JOB. </a:t>
            </a:r>
          </a:p>
          <a:p>
            <a:pPr lvl="1"/>
            <a:r>
              <a:rPr lang="en-US" sz="2800" dirty="0" smtClean="0"/>
              <a:t>Next, drag and drop N and Row % to the results area.</a:t>
            </a:r>
          </a:p>
          <a:p>
            <a:r>
              <a:rPr lang="en-US" sz="3000" dirty="0" smtClean="0"/>
              <a:t>We see more loans for consolidating debt than home improvement.</a:t>
            </a:r>
          </a:p>
          <a:p>
            <a:r>
              <a:rPr lang="en-US" sz="3000" dirty="0" smtClean="0"/>
              <a:t>Sales and Self have higher percentage of more bad loans than other categories.</a:t>
            </a:r>
            <a:endParaRPr lang="en-US" sz="3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19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Exploring Data Two Variables at a Time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81000" y="1524000"/>
            <a:ext cx="84582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Use </a:t>
            </a:r>
            <a:r>
              <a:rPr lang="en-US" sz="3000" dirty="0" smtClean="0"/>
              <a:t>Tabulate to create a table where BAD is in the columns and all of the continuous variables are in the rows. </a:t>
            </a:r>
            <a:endParaRPr lang="en-US" sz="3000" dirty="0" smtClean="0"/>
          </a:p>
          <a:p>
            <a:pPr eaLnBrk="1" hangingPunct="1"/>
            <a:r>
              <a:rPr lang="en-US" sz="3000" dirty="0" smtClean="0"/>
              <a:t>Compute </a:t>
            </a:r>
            <a:r>
              <a:rPr lang="en-US" sz="3000" dirty="0" smtClean="0"/>
              <a:t>the Mean and the number of missing cases</a:t>
            </a:r>
            <a:r>
              <a:rPr lang="en-US" sz="3000" dirty="0" smtClean="0"/>
              <a:t>. (Dropping Mean on Sum replaces the sum values with the mean values.)</a:t>
            </a:r>
            <a:endParaRPr lang="en-US" sz="3000" dirty="0" smtClean="0"/>
          </a:p>
          <a:p>
            <a:pPr eaLnBrk="1" hangingPunct="1"/>
            <a:r>
              <a:rPr lang="en-US" sz="3000" dirty="0" smtClean="0">
                <a:solidFill>
                  <a:srgbClr val="FF0000"/>
                </a:solidFill>
              </a:rPr>
              <a:t>What is the mean for CLAGE for all of the cases where BAD is 0 and how many missing cases are there for YOJ when BAD is 1?</a:t>
            </a:r>
            <a:endParaRPr lang="en-US" sz="3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62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Exploring Data Two Variables at a Time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81000" y="1600200"/>
            <a:ext cx="8458200" cy="4495800"/>
          </a:xfrm>
        </p:spPr>
        <p:txBody>
          <a:bodyPr>
            <a:noAutofit/>
          </a:bodyPr>
          <a:lstStyle/>
          <a:p>
            <a:r>
              <a:rPr lang="en-US" sz="3000" dirty="0" smtClean="0"/>
              <a:t>FIT Y by X allows us to “statistically” analyze the relationship between two variables.</a:t>
            </a:r>
          </a:p>
          <a:p>
            <a:r>
              <a:rPr lang="en-US" sz="3000" dirty="0" smtClean="0"/>
              <a:t>Choose Analyze &gt; Fit Y by X.</a:t>
            </a:r>
          </a:p>
          <a:p>
            <a:r>
              <a:rPr lang="en-US" sz="3000" dirty="0" smtClean="0"/>
              <a:t>The icons on the bottom left indicate what type of statistical analysis can be performed based on the variable types for the X and Y variables.</a:t>
            </a:r>
          </a:p>
          <a:p>
            <a:r>
              <a:rPr lang="en-US" sz="3000" dirty="0" smtClean="0"/>
              <a:t>Make BAD the </a:t>
            </a:r>
            <a:r>
              <a:rPr lang="en-US" sz="3000" dirty="0" err="1" smtClean="0"/>
              <a:t>Y,Response</a:t>
            </a:r>
            <a:r>
              <a:rPr lang="en-US" sz="3000" dirty="0" smtClean="0"/>
              <a:t> variable and LOAN and JOB the </a:t>
            </a:r>
            <a:r>
              <a:rPr lang="en-US" sz="3000" dirty="0" err="1" smtClean="0"/>
              <a:t>X,Factor</a:t>
            </a:r>
            <a:r>
              <a:rPr lang="en-US" sz="3000" dirty="0" smtClean="0"/>
              <a:t> variables.</a:t>
            </a:r>
          </a:p>
          <a:p>
            <a:r>
              <a:rPr lang="en-US" sz="3000" dirty="0" smtClean="0"/>
              <a:t>Since BAD is nominal and LOAN is continuous, logistic regression can be used.</a:t>
            </a:r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82652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Exploring Data Two Variables at a Time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81000" y="1600200"/>
            <a:ext cx="8458200" cy="4495800"/>
          </a:xfrm>
        </p:spPr>
        <p:txBody>
          <a:bodyPr>
            <a:noAutofit/>
          </a:bodyPr>
          <a:lstStyle/>
          <a:p>
            <a:r>
              <a:rPr lang="en-US" sz="2900" dirty="0" smtClean="0"/>
              <a:t>The line represents the probability that BAD=0. Since </a:t>
            </a:r>
            <a:r>
              <a:rPr lang="en-US" sz="2900" dirty="0" smtClean="0"/>
              <a:t>the logistic plot line </a:t>
            </a:r>
            <a:r>
              <a:rPr lang="en-US" sz="2900" dirty="0" smtClean="0"/>
              <a:t>for LOAN is </a:t>
            </a:r>
            <a:r>
              <a:rPr lang="en-US" sz="2900" dirty="0" smtClean="0"/>
              <a:t>positive, this means that </a:t>
            </a:r>
            <a:r>
              <a:rPr lang="en-US" sz="2900" dirty="0" smtClean="0"/>
              <a:t>the probability of low risk increases as the loan amount increases. </a:t>
            </a:r>
            <a:endParaRPr lang="en-US" sz="2900" dirty="0" smtClean="0"/>
          </a:p>
          <a:p>
            <a:r>
              <a:rPr lang="en-US" sz="2900" dirty="0" smtClean="0"/>
              <a:t>We will not discuss the statistical results since they were covered in great detail in the Multivariate Data Analysis class</a:t>
            </a:r>
            <a:r>
              <a:rPr lang="en-US" sz="2900" dirty="0" smtClean="0"/>
              <a:t>.</a:t>
            </a:r>
          </a:p>
          <a:p>
            <a:r>
              <a:rPr lang="en-US" sz="2900" dirty="0"/>
              <a:t>Since BAD is nominal and JOB is nominal, contingency can be used.</a:t>
            </a:r>
          </a:p>
          <a:p>
            <a:r>
              <a:rPr lang="en-US" sz="2900" dirty="0"/>
              <a:t>A mosaic plot is displayed along with statistical output</a:t>
            </a:r>
            <a:r>
              <a:rPr lang="en-US" sz="2900" dirty="0" smtClean="0"/>
              <a:t>.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218468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Exploring Data Two Variables at a Time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81000" y="1600200"/>
            <a:ext cx="8458200" cy="449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</a:t>
            </a:r>
            <a:r>
              <a:rPr lang="en-US" sz="2800" dirty="0"/>
              <a:t>width of the bars on the X axis shows the frequency of the job categories relative to one another. </a:t>
            </a:r>
          </a:p>
          <a:p>
            <a:r>
              <a:rPr lang="en-US" sz="2800" dirty="0"/>
              <a:t>BAD = 0 appears on bottom and BAD =1 appears on the top.</a:t>
            </a:r>
          </a:p>
          <a:p>
            <a:r>
              <a:rPr lang="en-US" sz="2800" dirty="0"/>
              <a:t>There are very few customers in Sales or Self Employed.</a:t>
            </a:r>
          </a:p>
          <a:p>
            <a:r>
              <a:rPr lang="en-US" sz="2800" dirty="0"/>
              <a:t>The Other category has the most customers.</a:t>
            </a:r>
          </a:p>
          <a:p>
            <a:r>
              <a:rPr lang="en-US" sz="2800" dirty="0"/>
              <a:t>Low risk customers are Office Workers and Professional or Executives. 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332567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5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5_Equity">
      <a:majorFont>
        <a:latin typeface=""/>
        <a:ea typeface=""/>
        <a:cs typeface=""/>
      </a:majorFont>
      <a:minorFont>
        <a:latin typeface="Franklin Gothic Book"/>
        <a:ea typeface=""/>
        <a:cs typeface="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illanov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22726</TotalTime>
  <Words>604</Words>
  <Application>Microsoft Office PowerPoint</Application>
  <PresentationFormat>On-screen Show (4:3)</PresentationFormat>
  <Paragraphs>49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Franklin Gothic Book</vt:lpstr>
      <vt:lpstr>Wingdings 2</vt:lpstr>
      <vt:lpstr>5_Equity</vt:lpstr>
      <vt:lpstr>Villanova</vt:lpstr>
      <vt:lpstr>Working with Data Part 4</vt:lpstr>
      <vt:lpstr>Exploring Data Two Variables at a Time</vt:lpstr>
      <vt:lpstr>Exploring Data Two Variables at a Time</vt:lpstr>
      <vt:lpstr>Exploring Data Two Variables at a Time</vt:lpstr>
      <vt:lpstr>Exploring Data Two Variables at a Time</vt:lpstr>
      <vt:lpstr>Exploring Data Two Variables at a Time</vt:lpstr>
      <vt:lpstr>Exploring Data Two Variables at a Time</vt:lpstr>
      <vt:lpstr>Exploring Data Two Variables at a Time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– Classification and Regression Trees</dc:title>
  <dc:subject>Data Mining for Business Intelligence</dc:subject>
  <dc:creator>Shmueli &amp; Bruce</dc:creator>
  <cp:lastModifiedBy>Robert Nydick</cp:lastModifiedBy>
  <cp:revision>139</cp:revision>
  <cp:lastPrinted>2015-07-15T01:46:31Z</cp:lastPrinted>
  <dcterms:created xsi:type="dcterms:W3CDTF">2008-12-06T13:38:17Z</dcterms:created>
  <dcterms:modified xsi:type="dcterms:W3CDTF">2015-07-15T02:15:45Z</dcterms:modified>
</cp:coreProperties>
</file>